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103745" cy="10234295"/>
  <p:embeddedFontLst>
    <p:embeddedFont>
      <p:font typeface="微软雅黑 Light" panose="020B0502040204020203" charset="-122"/>
      <p:regular r:id="rId20"/>
    </p:embeddedFont>
    <p:embeddedFont>
      <p:font typeface="微软雅黑" panose="020B0503020204020204" charset="-122"/>
      <p:regular r:id="rId21"/>
    </p:embeddedFont>
    <p:embeddedFont>
      <p:font typeface="文鼎行楷碑体_B" panose="04020800000000000000" charset="-122"/>
      <p:bold r:id="rId22"/>
    </p:embeddedFont>
    <p:embeddedFont>
      <p:font typeface="Seijaku" panose="00020600040101010101" charset="-122"/>
      <p:regular r:id="rId23"/>
    </p:embeddedFont>
    <p:embeddedFont>
      <p:font typeface="黑体" panose="02010609060101010101" charset="-122"/>
      <p:regular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7171"/>
    <a:srgbClr val="565651"/>
    <a:srgbClr val="343431"/>
    <a:srgbClr val="A2A3A0"/>
    <a:srgbClr val="202020"/>
    <a:srgbClr val="323232"/>
    <a:srgbClr val="CC3300"/>
    <a:srgbClr val="CC0000"/>
    <a:srgbClr val="FF33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9.fntdata"/><Relationship Id="rId27" Type="http://schemas.openxmlformats.org/officeDocument/2006/relationships/font" Target="fonts/font8.fntdata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历史上确实有郭靖这一人，只不过只是一个小官吏，有着尽忠报国的心（南宋时期）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其师在这里指郭靖、杨康自拜的老师，并非丘处机与江南七侠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1122680"/>
            <a:ext cx="105156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" y="3602355"/>
            <a:ext cx="10515600" cy="16554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7025"/>
            <a:ext cx="10515600" cy="585025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7485"/>
            <a:ext cx="10515600" cy="1325563"/>
          </a:xfrm>
        </p:spPr>
        <p:txBody>
          <a:bodyPr anchor="b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02435"/>
            <a:ext cx="10515600" cy="447484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959100"/>
            <a:ext cx="10515600" cy="2781300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722120"/>
            <a:ext cx="10515600" cy="1102995"/>
          </a:xfrm>
        </p:spPr>
        <p:txBody>
          <a:bodyPr lIns="144145" anchor="b" anchorCtr="0"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8001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470" y="1482090"/>
            <a:ext cx="5220970" cy="823595"/>
          </a:xfrm>
        </p:spPr>
        <p:txBody>
          <a:bodyPr anchor="ctr" anchorCtr="0"/>
          <a:lstStyle>
            <a:lvl1pPr marL="0" indent="0">
              <a:buNone/>
              <a:defRPr sz="3200">
                <a:solidFill>
                  <a:srgbClr val="0070C0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200" y="2368550"/>
            <a:ext cx="5222240" cy="3820795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655" y="1482090"/>
            <a:ext cx="5097145" cy="823595"/>
          </a:xfrm>
        </p:spPr>
        <p:txBody>
          <a:bodyPr anchor="ctr" anchorCtr="0"/>
          <a:lstStyle>
            <a:lvl1pPr marL="0" indent="0">
              <a:buNone/>
              <a:defRPr sz="3200">
                <a:solidFill>
                  <a:srgbClr val="0070C0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655" y="2368550"/>
            <a:ext cx="5097145" cy="3820795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7485"/>
            <a:ext cx="10515600" cy="1325563"/>
          </a:xfrm>
        </p:spPr>
        <p:txBody>
          <a:bodyPr anchor="b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 + 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-12700" y="-1905"/>
            <a:ext cx="7017385" cy="6861810"/>
          </a:xfrm>
          <a:noFill/>
        </p:spPr>
        <p:txBody>
          <a:bodyPr lIns="252095" tIns="144145"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0125" y="457200"/>
            <a:ext cx="4392295" cy="105537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349490" y="1694180"/>
            <a:ext cx="4393565" cy="448056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文本 + 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505" y="-7620"/>
            <a:ext cx="7017385" cy="6861810"/>
          </a:xfrm>
          <a:noFill/>
        </p:spPr>
        <p:txBody>
          <a:bodyPr lIns="252095" tIns="144145"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9575" y="457200"/>
            <a:ext cx="4279900" cy="105537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09575" y="1694180"/>
            <a:ext cx="4280535" cy="448056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3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7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effectLst>
            <a:outerShdw blurRad="88900" dist="101600" dir="5400000" algn="ctr" rotWithShape="0">
              <a:srgbClr val="000000">
                <a:alpha val="2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202020"/>
          </a:solidFill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75000"/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575945" indent="-228600" algn="l" defTabSz="914400" rtl="0" eaLnBrk="1" fontAlgn="auto" latinLnBrk="0" hangingPunct="1">
        <a:lnSpc>
          <a:spcPct val="12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007745" indent="-228600" algn="l" defTabSz="914400" rtl="0" eaLnBrk="1" fontAlgn="auto" latinLnBrk="0" hangingPunct="1">
        <a:lnSpc>
          <a:spcPct val="120000"/>
        </a:lnSpc>
        <a:spcBef>
          <a:spcPts val="500"/>
        </a:spcBef>
        <a:buSzPct val="75000"/>
        <a:buFont typeface="Arial" panose="020B0604020202020204" pitchFamily="34" charset="0"/>
        <a:buChar char="‒"/>
        <a:defRPr sz="2000" kern="1200">
          <a:solidFill>
            <a:schemeClr val="tx1">
              <a:lumMod val="65000"/>
              <a:lumOff val="3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511935" indent="-228600" algn="l" defTabSz="914400" rtl="0" eaLnBrk="1" fontAlgn="auto" latinLnBrk="0" hangingPunct="1">
        <a:lnSpc>
          <a:spcPct val="100000"/>
        </a:lnSpc>
        <a:spcBef>
          <a:spcPts val="500"/>
        </a:spcBef>
        <a:buSzPct val="75000"/>
        <a:buFont typeface="Arial" panose="020B0604020202020204" pitchFamily="34" charset="0"/>
        <a:buChar char="˃"/>
        <a:defRPr sz="1800" kern="1200">
          <a:solidFill>
            <a:schemeClr val="tx1">
              <a:lumMod val="50000"/>
              <a:lumOff val="50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1943735" indent="-228600" algn="l" defTabSz="914400" rtl="0" eaLnBrk="1" fontAlgn="auto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˃"/>
        <a:defRPr sz="1800" kern="1200">
          <a:solidFill>
            <a:schemeClr val="tx1">
              <a:lumMod val="50000"/>
              <a:lumOff val="50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82750" y="813435"/>
            <a:ext cx="8566785" cy="3630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600"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sz="11500">
                <a:latin typeface="文鼎行楷碑体_B" panose="04020800000000000000" charset="-122"/>
                <a:ea typeface="文鼎行楷碑体_B" panose="04020800000000000000" charset="-122"/>
              </a:rPr>
              <a:t>射雕</a:t>
            </a:r>
            <a:r>
              <a:rPr lang="zh-CN" altLang="en-US" sz="11500">
                <a:latin typeface="文鼎行楷碑体_B" panose="04020800000000000000" charset="-122"/>
                <a:ea typeface="文鼎行楷碑体_B" panose="04020800000000000000" charset="-122"/>
                <a:sym typeface="+mn-ea"/>
              </a:rPr>
              <a:t>英雄传</a:t>
            </a:r>
            <a:endParaRPr lang="zh-CN" altLang="en-US" sz="11500">
              <a:latin typeface="文鼎行楷碑体_B" panose="04020800000000000000" charset="-122"/>
              <a:ea typeface="文鼎行楷碑体_B" panose="04020800000000000000" charset="-122"/>
              <a:sym typeface="+mn-ea"/>
            </a:endParaRPr>
          </a:p>
          <a:p>
            <a:endParaRPr lang="zh-CN" altLang="en-US" sz="11500">
              <a:latin typeface="文鼎行楷碑体_B" panose="04020800000000000000" charset="-122"/>
              <a:ea typeface="文鼎行楷碑体_B" panose="04020800000000000000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52460" y="5847715"/>
            <a:ext cx="31121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文鼎行楷碑体_B" panose="04020800000000000000" charset="-122"/>
                <a:ea typeface="文鼎行楷碑体_B" panose="04020800000000000000" charset="-122"/>
              </a:rPr>
              <a:t>初二（</a:t>
            </a:r>
            <a:r>
              <a:rPr lang="en-US" altLang="zh-CN" sz="2400">
                <a:latin typeface="文鼎行楷碑体_B" panose="04020800000000000000" charset="-122"/>
                <a:ea typeface="文鼎行楷碑体_B" panose="04020800000000000000" charset="-122"/>
              </a:rPr>
              <a:t>18</a:t>
            </a:r>
            <a:r>
              <a:rPr lang="zh-CN" altLang="en-US" sz="2400">
                <a:latin typeface="文鼎行楷碑体_B" panose="04020800000000000000" charset="-122"/>
                <a:ea typeface="文鼎行楷碑体_B" panose="04020800000000000000" charset="-122"/>
              </a:rPr>
              <a:t>）班   邓智琦</a:t>
            </a:r>
            <a:endParaRPr lang="zh-CN" altLang="en-US" sz="2400">
              <a:latin typeface="文鼎行楷碑体_B" panose="04020800000000000000" charset="-122"/>
              <a:ea typeface="文鼎行楷碑体_B" panose="040208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1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5" grpId="2"/>
      <p:bldP spid="5" grpId="3"/>
      <p:bldP spid="5" grpId="4"/>
      <p:bldP spid="5" grpId="5"/>
      <p:bldP spid="5" grpId="6"/>
      <p:bldP spid="5" grpId="7"/>
      <p:bldP spid="5" grpId="8"/>
      <p:bldP spid="5" grpId="9"/>
      <p:bldP spid="5" grpId="10"/>
      <p:bldP spid="5" grpId="11"/>
      <p:bldP spid="5" grpId="12"/>
      <p:bldP spid="5" grpId="13"/>
      <p:bldP spid="5" grpId="14"/>
      <p:bldP spid="5" grpId="15"/>
      <p:bldP spid="5" grpId="16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5" name="六边形 4"/>
          <p:cNvSpPr/>
          <p:nvPr/>
        </p:nvSpPr>
        <p:spPr>
          <a:xfrm>
            <a:off x="159385" y="12636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19621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1775" y="165735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03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2665" y="20637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华山论剑定五绝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45465" y="1067435"/>
            <a:ext cx="573405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37540" y="1036955"/>
            <a:ext cx="2901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4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1049655" y="1569085"/>
            <a:ext cx="10988675" cy="22860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160145" y="1098550"/>
            <a:ext cx="110299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西毒欧阳锋——子系中山狼，得经便猖狂，一朝心智乱，徒言赢与强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95350" y="1978025"/>
            <a:ext cx="1090549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东邪西毒南帝北丐四人同为一代宗师，各有风范，东邪矫矫不群，北丐侠肝义胆，南帝宽厚和气，欧阳锋同列其中，虽然为人奸诈邪恶，金老却没将他做简单化处理，使其坏于表面。他逞施毒计时往往不露痕迹，务求不叫人察觉，仍顾着他宗师的名头，如今有“偶像包袱”一词，欧阳锋作恶时也常带着包袱。有趣的是，他一面顾着自己大家的身份，一面又常常违反自己立下的诺言，前后言行矛盾，就像一个人明明牙痛得厉害，却偏要笑靥如花地作出一副好吃相，偶尔嚼到两粒石子也只能吞声不言，看起来不是教人发笑么？东邪也时常言行不一，当蒙冤被诬杀死谭处端和五怪时，他一并揽过，与西毒自是大大的不同了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东邪西毒南帝北丐四人中，欧阳锋代表着邪恶力量，对《九阴真经》争夺最甚，对争夺天下第一的欲望也最强烈。可是最后金庸给他安排的结局却是疯得连自己是谁都不知道，好歹也是一代武学宗匠，最后落得如此下场，可怜复可叹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 decel="100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bldLvl="0" animBg="1"/>
      <p:bldP spid="7" grpId="1"/>
      <p:bldP spid="5" grpId="1" bldLvl="0" animBg="1"/>
      <p:bldP spid="9" grpId="0"/>
      <p:bldP spid="13" grpId="0"/>
      <p:bldP spid="11" grpId="1"/>
      <p:bldP spid="10" grpId="1" bldLvl="0" animBg="1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5" name="六边形 4"/>
          <p:cNvSpPr/>
          <p:nvPr/>
        </p:nvSpPr>
        <p:spPr>
          <a:xfrm>
            <a:off x="159385" y="12636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19621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1775" y="165735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03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2665" y="20637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华山论剑定五绝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016635" y="1067435"/>
            <a:ext cx="586740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102360" y="1036955"/>
            <a:ext cx="2959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5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V="1">
            <a:off x="1506855" y="1558925"/>
            <a:ext cx="6781165" cy="33020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1578610" y="1067435"/>
            <a:ext cx="67094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王重阳——至人无己 神人无功 圣人无名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95350" y="1978025"/>
            <a:ext cx="1090549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中神通在书中以老顽童和一灯的回忆形式出现，他有两件事值得推崇。第一件，他争夺天下第一，不是为了修炼真经上的功夫，而是为了免天下人继续残杀。第二件，得知自己时日无多，恐欧阳锋夺经作恶，大方地将先天功授予南帝以制衡西毒。王重阳比之其余夺经诸人，境界自然高出不少。庄子在逍遥游篇里说“至人无己，神人无功，圣人无名”。至人也好，神人圣人也好，都是庄子心中的理想人格，王重阳的所作所为离这类人也不算太远了。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 decel="100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bldLvl="0" animBg="1"/>
      <p:bldP spid="7" grpId="1"/>
      <p:bldP spid="5" grpId="1" bldLvl="0" animBg="1"/>
      <p:bldP spid="9" grpId="0"/>
      <p:bldP spid="16" grpId="0"/>
      <p:bldP spid="8" grpId="1"/>
      <p:bldP spid="4" grpId="1" bldLvl="0" animBg="1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66675"/>
            <a:ext cx="12190095" cy="6991350"/>
          </a:xfrm>
          <a:prstGeom prst="rect">
            <a:avLst/>
          </a:prstGeom>
        </p:spPr>
      </p:pic>
      <p:sp>
        <p:nvSpPr>
          <p:cNvPr id="26" name="椭圆 25"/>
          <p:cNvSpPr/>
          <p:nvPr/>
        </p:nvSpPr>
        <p:spPr>
          <a:xfrm>
            <a:off x="697865" y="970915"/>
            <a:ext cx="586740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797560" y="955675"/>
            <a:ext cx="2959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6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V="1">
            <a:off x="1141730" y="1504315"/>
            <a:ext cx="1092835" cy="10160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273810" y="1063625"/>
            <a:ext cx="9607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总结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11835" y="1662430"/>
            <a:ext cx="1090549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书中第39回“是非善恶”中借丘处机之口写出了对四绝的评价：【黄药师行为乖僻，虽然出自于愤世嫉俗，心中实有难言之痛，但自行其是，从来不为旁人着想，我所不取。欧阳锋作恶多端，那是不必说了。段皇爷慈和宽厚，若是君临一方，原可造福百姓，可是他为了一己小小恩怨，就此遁世隐居，亦算不得是大仁大勇之人。只有洪七公洪帮主行侠仗义，扶危济困，我对他才佩服得五体投地。】此言客观公允。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五绝中，我对药师是欣赏兼心疼，对七公是十二万分的敬服，对一灯大师是如长者般尊敬，西毒作恶多端，对他叹息多过憎恶，对王重阳的人格只能说是高山仰止。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5" name="六边形 4"/>
          <p:cNvSpPr/>
          <p:nvPr/>
        </p:nvSpPr>
        <p:spPr>
          <a:xfrm>
            <a:off x="159385" y="12636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19621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1775" y="146685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03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2665" y="20637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华山论剑定五绝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 decel="100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 decel="100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800" decel="100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7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2" dur="10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 animBg="1"/>
      <p:bldP spid="5" grpId="0" animBg="1"/>
      <p:bldP spid="9" grpId="0"/>
      <p:bldP spid="26" grpId="0" animBg="1"/>
      <p:bldP spid="27" grpId="0"/>
      <p:bldP spid="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66675"/>
            <a:ext cx="12190095" cy="69913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82750" y="813435"/>
            <a:ext cx="8566785" cy="3630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1500">
                <a:solidFill>
                  <a:schemeClr val="tx1"/>
                </a:solidFill>
                <a:latin typeface="文鼎行楷碑体_B" panose="04020800000000000000" charset="-122"/>
                <a:ea typeface="文鼎行楷碑体_B" panose="04020800000000000000" charset="-122"/>
              </a:rPr>
              <a:t>  </a:t>
            </a:r>
            <a:r>
              <a:rPr lang="zh-CN" altLang="en-US" sz="11500">
                <a:solidFill>
                  <a:schemeClr val="tx1"/>
                </a:solidFill>
                <a:latin typeface="文鼎行楷碑体_B" panose="04020800000000000000" charset="-122"/>
                <a:ea typeface="文鼎行楷碑体_B" panose="04020800000000000000" charset="-122"/>
              </a:rPr>
              <a:t>谢谢观看</a:t>
            </a:r>
            <a:endParaRPr lang="zh-CN" altLang="en-US" sz="11500">
              <a:solidFill>
                <a:schemeClr val="tx1"/>
              </a:solidFill>
              <a:latin typeface="文鼎行楷碑体_B" panose="04020800000000000000" charset="-122"/>
              <a:ea typeface="文鼎行楷碑体_B" panose="04020800000000000000" charset="-122"/>
            </a:endParaRPr>
          </a:p>
          <a:p>
            <a:pPr algn="ctr"/>
            <a:endParaRPr lang="zh-CN" altLang="en-US" sz="11500">
              <a:solidFill>
                <a:schemeClr val="tx1"/>
              </a:solidFill>
              <a:latin typeface="文鼎行楷碑体_B" panose="04020800000000000000" charset="-122"/>
              <a:ea typeface="文鼎行楷碑体_B" panose="04020800000000000000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52460" y="5847715"/>
            <a:ext cx="31121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文鼎行楷碑体_B" panose="04020800000000000000" charset="-122"/>
                <a:ea typeface="文鼎行楷碑体_B" panose="04020800000000000000" charset="-122"/>
              </a:rPr>
              <a:t>初二（</a:t>
            </a:r>
            <a:r>
              <a:rPr lang="en-US" altLang="zh-CN" sz="2400">
                <a:latin typeface="文鼎行楷碑体_B" panose="04020800000000000000" charset="-122"/>
                <a:ea typeface="文鼎行楷碑体_B" panose="04020800000000000000" charset="-122"/>
              </a:rPr>
              <a:t>18</a:t>
            </a:r>
            <a:r>
              <a:rPr lang="zh-CN" altLang="en-US" sz="2400">
                <a:latin typeface="文鼎行楷碑体_B" panose="04020800000000000000" charset="-122"/>
                <a:ea typeface="文鼎行楷碑体_B" panose="04020800000000000000" charset="-122"/>
              </a:rPr>
              <a:t>）班   邓智琦</a:t>
            </a:r>
            <a:endParaRPr lang="zh-CN" altLang="en-US" sz="2400">
              <a:latin typeface="文鼎行楷碑体_B" panose="04020800000000000000" charset="-122"/>
              <a:ea typeface="文鼎行楷碑体_B" panose="040208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1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5" grpId="2"/>
      <p:bldP spid="5" grpId="3"/>
      <p:bldP spid="5" grpId="4"/>
      <p:bldP spid="5" grpId="5"/>
      <p:bldP spid="5" grpId="6"/>
      <p:bldP spid="5" grpId="7"/>
      <p:bldP spid="5" grpId="8"/>
      <p:bldP spid="5" grpId="9"/>
      <p:bldP spid="5" grpId="10"/>
      <p:bldP spid="5" grpId="11"/>
      <p:bldP spid="5" grpId="12"/>
      <p:bldP spid="5" grpId="13"/>
      <p:bldP spid="5" grpId="14"/>
      <p:bldP spid="5" grpId="15"/>
      <p:bldP spid="5" grpId="16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17195" y="339090"/>
            <a:ext cx="1059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2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序言</a:t>
            </a:r>
            <a:endParaRPr lang="zh-CN" altLang="en-US" sz="3200" b="1">
              <a:solidFill>
                <a:schemeClr val="bg2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04595" y="123825"/>
            <a:ext cx="164655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600">
                <a:solidFill>
                  <a:schemeClr val="bg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/</a:t>
            </a:r>
            <a:endParaRPr lang="en-US" altLang="zh-CN" sz="6600">
              <a:solidFill>
                <a:schemeClr val="bg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77010" y="592455"/>
            <a:ext cx="16376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2">
                    <a:lumMod val="50000"/>
                  </a:schemeClr>
                </a:solidFill>
                <a:latin typeface="Seijaku" panose="00020600040101010101" charset="-122"/>
                <a:ea typeface="Seijaku" panose="00020600040101010101" charset="-122"/>
              </a:rPr>
              <a:t>preface</a:t>
            </a:r>
            <a:endParaRPr lang="en-US" altLang="zh-CN" sz="2800">
              <a:solidFill>
                <a:schemeClr val="bg2">
                  <a:lumMod val="50000"/>
                </a:schemeClr>
              </a:solidFill>
              <a:latin typeface="Seijaku" panose="00020600040101010101" charset="-122"/>
              <a:ea typeface="Seijaku" panose="00020600040101010101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408405" y="1434917"/>
            <a:ext cx="386297" cy="346360"/>
            <a:chOff x="2023840" y="-377671"/>
            <a:chExt cx="386297" cy="346360"/>
          </a:xfrm>
          <a:solidFill>
            <a:srgbClr val="767171"/>
          </a:solidFill>
        </p:grpSpPr>
        <p:sp>
          <p:nvSpPr>
            <p:cNvPr id="21" name="文本框 20"/>
            <p:cNvSpPr txBox="1"/>
            <p:nvPr/>
          </p:nvSpPr>
          <p:spPr>
            <a:xfrm>
              <a:off x="2023840" y="-377671"/>
              <a:ext cx="163352" cy="346360"/>
            </a:xfrm>
            <a:custGeom>
              <a:avLst/>
              <a:gdLst/>
              <a:ahLst/>
              <a:cxnLst/>
              <a:rect l="l" t="t" r="r" b="b"/>
              <a:pathLst>
                <a:path w="163352" h="346360">
                  <a:moveTo>
                    <a:pt x="119560" y="0"/>
                  </a:moveTo>
                  <a:lnTo>
                    <a:pt x="159371" y="43792"/>
                  </a:lnTo>
                  <a:cubicBezTo>
                    <a:pt x="108943" y="80950"/>
                    <a:pt x="82402" y="126070"/>
                    <a:pt x="79748" y="179152"/>
                  </a:cubicBezTo>
                  <a:cubicBezTo>
                    <a:pt x="116906" y="179152"/>
                    <a:pt x="144774" y="179152"/>
                    <a:pt x="163352" y="179152"/>
                  </a:cubicBezTo>
                  <a:lnTo>
                    <a:pt x="163352" y="346360"/>
                  </a:lnTo>
                  <a:lnTo>
                    <a:pt x="125" y="346360"/>
                  </a:lnTo>
                  <a:lnTo>
                    <a:pt x="125" y="218963"/>
                  </a:lnTo>
                  <a:cubicBezTo>
                    <a:pt x="-2529" y="118107"/>
                    <a:pt x="37282" y="45119"/>
                    <a:pt x="11956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242807" y="-377671"/>
              <a:ext cx="167330" cy="346360"/>
            </a:xfrm>
            <a:custGeom>
              <a:avLst/>
              <a:gdLst/>
              <a:ahLst/>
              <a:cxnLst/>
              <a:rect l="l" t="t" r="r" b="b"/>
              <a:pathLst>
                <a:path w="167330" h="346360">
                  <a:moveTo>
                    <a:pt x="123537" y="0"/>
                  </a:moveTo>
                  <a:lnTo>
                    <a:pt x="163349" y="43792"/>
                  </a:lnTo>
                  <a:cubicBezTo>
                    <a:pt x="112921" y="80950"/>
                    <a:pt x="85053" y="126070"/>
                    <a:pt x="79745" y="179152"/>
                  </a:cubicBezTo>
                  <a:cubicBezTo>
                    <a:pt x="119556" y="179152"/>
                    <a:pt x="148751" y="179152"/>
                    <a:pt x="167330" y="179152"/>
                  </a:cubicBezTo>
                  <a:lnTo>
                    <a:pt x="167330" y="346360"/>
                  </a:lnTo>
                  <a:lnTo>
                    <a:pt x="121" y="346360"/>
                  </a:lnTo>
                  <a:lnTo>
                    <a:pt x="121" y="218963"/>
                  </a:lnTo>
                  <a:cubicBezTo>
                    <a:pt x="-2533" y="120761"/>
                    <a:pt x="38606" y="47774"/>
                    <a:pt x="123537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0176748" y="5860669"/>
            <a:ext cx="386295" cy="346360"/>
            <a:chOff x="2533554" y="-373690"/>
            <a:chExt cx="386295" cy="346360"/>
          </a:xfrm>
          <a:solidFill>
            <a:srgbClr val="767171"/>
          </a:solidFill>
        </p:grpSpPr>
        <p:sp>
          <p:nvSpPr>
            <p:cNvPr id="19" name="文本框 18"/>
            <p:cNvSpPr txBox="1"/>
            <p:nvPr/>
          </p:nvSpPr>
          <p:spPr>
            <a:xfrm>
              <a:off x="2533554" y="-373690"/>
              <a:ext cx="163351" cy="346360"/>
            </a:xfrm>
            <a:custGeom>
              <a:avLst/>
              <a:gdLst/>
              <a:ahLst/>
              <a:cxnLst/>
              <a:rect l="l" t="t" r="r" b="b"/>
              <a:pathLst>
                <a:path w="163351" h="346360">
                  <a:moveTo>
                    <a:pt x="0" y="0"/>
                  </a:moveTo>
                  <a:lnTo>
                    <a:pt x="163227" y="0"/>
                  </a:lnTo>
                  <a:lnTo>
                    <a:pt x="163227" y="131378"/>
                  </a:lnTo>
                  <a:cubicBezTo>
                    <a:pt x="165881" y="229580"/>
                    <a:pt x="126069" y="301240"/>
                    <a:pt x="43792" y="346360"/>
                  </a:cubicBezTo>
                  <a:lnTo>
                    <a:pt x="3981" y="306549"/>
                  </a:lnTo>
                  <a:cubicBezTo>
                    <a:pt x="57063" y="269391"/>
                    <a:pt x="83604" y="222944"/>
                    <a:pt x="83604" y="167208"/>
                  </a:cubicBezTo>
                  <a:cubicBezTo>
                    <a:pt x="49101" y="167208"/>
                    <a:pt x="21232" y="167208"/>
                    <a:pt x="0" y="167208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756498" y="-373690"/>
              <a:ext cx="163351" cy="346360"/>
            </a:xfrm>
            <a:custGeom>
              <a:avLst/>
              <a:gdLst/>
              <a:ahLst/>
              <a:cxnLst/>
              <a:rect l="l" t="t" r="r" b="b"/>
              <a:pathLst>
                <a:path w="163351" h="346360">
                  <a:moveTo>
                    <a:pt x="0" y="0"/>
                  </a:moveTo>
                  <a:lnTo>
                    <a:pt x="163227" y="0"/>
                  </a:lnTo>
                  <a:lnTo>
                    <a:pt x="163227" y="131378"/>
                  </a:lnTo>
                  <a:cubicBezTo>
                    <a:pt x="165882" y="229580"/>
                    <a:pt x="126070" y="301240"/>
                    <a:pt x="43793" y="346360"/>
                  </a:cubicBezTo>
                  <a:lnTo>
                    <a:pt x="0" y="306549"/>
                  </a:lnTo>
                  <a:cubicBezTo>
                    <a:pt x="50428" y="272045"/>
                    <a:pt x="78296" y="225599"/>
                    <a:pt x="83604" y="167208"/>
                  </a:cubicBezTo>
                  <a:cubicBezTo>
                    <a:pt x="49101" y="167208"/>
                    <a:pt x="21233" y="167208"/>
                    <a:pt x="0" y="167208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8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兰亭粗黑_GBK" panose="02000000000000000000" pitchFamily="2" charset="-122"/>
                <a:ea typeface="方正兰亭粗黑_GBK" panose="02000000000000000000" pitchFamily="2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1964690" y="1524000"/>
            <a:ext cx="771652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武侠小说只是表现人情的一种特定形式。好像作曲家要表现一种情绪，用钢琴、小提琴、交响乐或歌唱的形式都可以，画家可以选择油画、水彩、水墨或漫画的形式。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我写武侠小说，只是塑造一些人物，描写他们在特定的武侠环境中的遭遇。当时的社会和现代社会已大有不同，人的性格和情感却没有多大变化。古代人的悲欢离合、喜怒哀乐，仍能在现代读者的心灵中引起相应的情绪。 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                            </a:t>
            </a:r>
            <a:r>
              <a:rPr lang="en-US" altLang="zh-CN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----</a:t>
            </a:r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金庸                         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" name="图片 12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5" name="六边形 4"/>
          <p:cNvSpPr/>
          <p:nvPr/>
        </p:nvSpPr>
        <p:spPr>
          <a:xfrm>
            <a:off x="159385" y="13652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20637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2410" y="186055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01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02665" y="21653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故事背景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70560" y="1048385"/>
            <a:ext cx="1105979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 </a:t>
            </a:r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作品故事时间跨度自1196年始到1221年结束，上至南宋朝廷、金国王族、蒙古首领，下到武林高手、江湖侠士、普通老百姓的日常生活，金庸都将其融入作品中。故事固然是虚构的，但这一段历史大环境却是真实确凿。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 公元1127年，北宋灭亡之后一个月，宋徽宗第九子赵构在南京应天府即位，重建宋王朝，南宋从此开始。赵构史称宋高宗。赵构即位后贪图享乐，不思抗战。它所用非人，致使宠将杜充降敌；他激起了苗刘之变；他不思抵抗，节节败退，点燃了钟相，杨幺大起义的火种。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/>
      <p:bldP spid="6" grpId="1" animBg="1"/>
      <p:bldP spid="5" grpId="1" animBg="1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5" name="六边形 4"/>
          <p:cNvSpPr/>
          <p:nvPr/>
        </p:nvSpPr>
        <p:spPr>
          <a:xfrm>
            <a:off x="159385" y="13652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20637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1775" y="163830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02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2665" y="21653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人物个性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002665" y="1067435"/>
            <a:ext cx="614680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094740" y="1036955"/>
            <a:ext cx="3105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1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12" name="直接连接符 11"/>
          <p:cNvCxnSpPr>
            <a:stCxn id="10" idx="5"/>
          </p:cNvCxnSpPr>
          <p:nvPr/>
        </p:nvCxnSpPr>
        <p:spPr>
          <a:xfrm flipV="1">
            <a:off x="1527175" y="1589405"/>
            <a:ext cx="1127125" cy="2540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617345" y="1098550"/>
            <a:ext cx="9613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对比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74720" y="855345"/>
            <a:ext cx="11626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郭靖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74720" y="5991225"/>
            <a:ext cx="11626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杨康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4" name="直接箭头连接符 3"/>
          <p:cNvCxnSpPr/>
          <p:nvPr/>
        </p:nvCxnSpPr>
        <p:spPr>
          <a:xfrm flipH="1">
            <a:off x="3896360" y="1384300"/>
            <a:ext cx="10160" cy="4628515"/>
          </a:xfrm>
          <a:prstGeom prst="straightConnector1">
            <a:avLst/>
          </a:prstGeom>
          <a:ln w="41275">
            <a:solidFill>
              <a:srgbClr val="76717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906520" y="1821815"/>
            <a:ext cx="613410" cy="40074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二人在未出生时已结义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289935" y="1821815"/>
            <a:ext cx="613410" cy="40074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ctr"/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双方父亲为好兄弟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7" name="直接箭头连接符 16"/>
          <p:cNvCxnSpPr/>
          <p:nvPr/>
        </p:nvCxnSpPr>
        <p:spPr>
          <a:xfrm>
            <a:off x="4427220" y="1094105"/>
            <a:ext cx="861695" cy="0"/>
          </a:xfrm>
          <a:prstGeom prst="straightConnector1">
            <a:avLst/>
          </a:prstGeom>
          <a:ln w="41275">
            <a:solidFill>
              <a:srgbClr val="76717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>
            <a:off x="4427220" y="6252210"/>
            <a:ext cx="861695" cy="0"/>
          </a:xfrm>
          <a:prstGeom prst="straightConnector1">
            <a:avLst/>
          </a:prstGeom>
          <a:ln w="41275">
            <a:solidFill>
              <a:srgbClr val="76717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/>
          <p:cNvSpPr/>
          <p:nvPr/>
        </p:nvSpPr>
        <p:spPr>
          <a:xfrm>
            <a:off x="5408930" y="379095"/>
            <a:ext cx="1522730" cy="1525905"/>
          </a:xfrm>
          <a:prstGeom prst="roundRect">
            <a:avLst/>
          </a:prstGeom>
          <a:noFill/>
          <a:ln w="4762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5299075" y="378460"/>
            <a:ext cx="174307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单纯刚直，重孝义、勤奋、爱国，有民族大义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5408930" y="5614670"/>
            <a:ext cx="1522730" cy="1198245"/>
          </a:xfrm>
          <a:prstGeom prst="roundRect">
            <a:avLst/>
          </a:prstGeom>
          <a:noFill/>
          <a:ln w="4762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5317490" y="5652770"/>
            <a:ext cx="17430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自我感觉良好，追求荣华富贵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206115" y="6445885"/>
            <a:ext cx="14217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（完颜康）</a:t>
            </a:r>
            <a:endParaRPr lang="zh-CN" altLang="en-US" sz="20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4" name="直接箭头连接符 23"/>
          <p:cNvCxnSpPr/>
          <p:nvPr/>
        </p:nvCxnSpPr>
        <p:spPr>
          <a:xfrm>
            <a:off x="7169150" y="1116330"/>
            <a:ext cx="861695" cy="0"/>
          </a:xfrm>
          <a:prstGeom prst="straightConnector1">
            <a:avLst/>
          </a:prstGeom>
          <a:ln w="41275">
            <a:solidFill>
              <a:srgbClr val="76717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030845" y="540385"/>
            <a:ext cx="41770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侠之大者，他巨大的人格力量也感染了身边的人，带领他们走向正面的人生路。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7169150" y="6252210"/>
            <a:ext cx="861695" cy="0"/>
          </a:xfrm>
          <a:prstGeom prst="straightConnector1">
            <a:avLst/>
          </a:prstGeom>
          <a:ln w="41275">
            <a:solidFill>
              <a:srgbClr val="76717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8030845" y="5546725"/>
            <a:ext cx="417703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迷恋金朝王室的富贵</a:t>
            </a:r>
            <a:r>
              <a:rPr lang="en-US" altLang="zh-CN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.</a:t>
            </a:r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在铁枪庙中被沾有欧阳锋的蛇毒的软猬甲刺中而中毒身亡。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32" name="直接箭头连接符 31"/>
          <p:cNvCxnSpPr/>
          <p:nvPr/>
        </p:nvCxnSpPr>
        <p:spPr>
          <a:xfrm flipV="1">
            <a:off x="4982845" y="4379595"/>
            <a:ext cx="591185" cy="922020"/>
          </a:xfrm>
          <a:prstGeom prst="straightConnector1">
            <a:avLst/>
          </a:prstGeom>
          <a:ln w="41275">
            <a:solidFill>
              <a:srgbClr val="76717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H="1" flipV="1">
            <a:off x="5003165" y="1845310"/>
            <a:ext cx="530860" cy="971550"/>
          </a:xfrm>
          <a:prstGeom prst="straightConnector1">
            <a:avLst/>
          </a:prstGeom>
          <a:ln w="41275">
            <a:solidFill>
              <a:srgbClr val="76717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5534025" y="3049270"/>
            <a:ext cx="58997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勿忘</a:t>
            </a:r>
            <a:r>
              <a:rPr lang="en-US" altLang="zh-CN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“</a:t>
            </a:r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靖康之耻</a:t>
            </a:r>
            <a:r>
              <a:rPr lang="en-US" altLang="zh-CN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”</a:t>
            </a:r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，这是丘道长给他们取名字的本意。而一个做到了，一个却没有。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673725" y="3136900"/>
            <a:ext cx="29857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原因？后果？</a:t>
            </a:r>
            <a:endParaRPr lang="zh-CN" altLang="en-US" sz="3200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 decel="100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800" decel="100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8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17" presetClass="entr" presetSubtype="1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00"/>
                            </p:stCondLst>
                            <p:childTnLst>
                              <p:par>
                                <p:cTn id="102" presetID="17" presetClass="entr" presetSubtype="1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18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00"/>
                            </p:stCondLst>
                            <p:childTnLst>
                              <p:par>
                                <p:cTn id="14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00"/>
                            </p:stCondLst>
                            <p:childTnLst>
                              <p:par>
                                <p:cTn id="15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3" presetClass="exit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500"/>
                            </p:stCondLst>
                            <p:childTnLst>
                              <p:par>
                                <p:cTn id="16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/>
      <p:bldP spid="6" grpId="1" bldLvl="0" animBg="1"/>
      <p:bldP spid="5" grpId="1" bldLvl="0" animBg="1"/>
      <p:bldP spid="9" grpId="0"/>
      <p:bldP spid="13" grpId="0"/>
      <p:bldP spid="11" grpId="1"/>
      <p:bldP spid="10" grpId="1" animBg="1"/>
      <p:bldP spid="2" grpId="0"/>
      <p:bldP spid="3" grpId="0"/>
      <p:bldP spid="23" grpId="0"/>
      <p:bldP spid="16" grpId="0"/>
      <p:bldP spid="15" grpId="0"/>
      <p:bldP spid="19" grpId="0" animBg="1"/>
      <p:bldP spid="20" grpId="0"/>
      <p:bldP spid="19" grpId="1" animBg="1"/>
      <p:bldP spid="20" grpId="1"/>
      <p:bldP spid="19" grpId="2" animBg="1"/>
      <p:bldP spid="20" grpId="2"/>
      <p:bldP spid="19" grpId="3" animBg="1"/>
      <p:bldP spid="20" grpId="3"/>
      <p:bldP spid="19" grpId="4" animBg="1"/>
      <p:bldP spid="20" grpId="4"/>
      <p:bldP spid="19" grpId="5" animBg="1"/>
      <p:bldP spid="20" grpId="5"/>
      <p:bldP spid="21" grpId="0" animBg="1"/>
      <p:bldP spid="22" grpId="0"/>
      <p:bldP spid="25" grpId="0"/>
      <p:bldP spid="27" grpId="0"/>
      <p:bldP spid="34" grpId="0"/>
      <p:bldP spid="34" grpId="1"/>
      <p:bldP spid="34" grpId="2"/>
      <p:bldP spid="34" grpId="3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5" name="六边形 4"/>
          <p:cNvSpPr/>
          <p:nvPr/>
        </p:nvSpPr>
        <p:spPr>
          <a:xfrm>
            <a:off x="159385" y="13652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20637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1775" y="163830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02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2665" y="21653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人物个性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002665" y="1067435"/>
            <a:ext cx="614680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094740" y="1036955"/>
            <a:ext cx="3105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2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12" name="直接连接符 11"/>
          <p:cNvCxnSpPr>
            <a:stCxn id="10" idx="5"/>
          </p:cNvCxnSpPr>
          <p:nvPr/>
        </p:nvCxnSpPr>
        <p:spPr>
          <a:xfrm flipV="1">
            <a:off x="1527175" y="1589405"/>
            <a:ext cx="1127125" cy="2540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617345" y="1098550"/>
            <a:ext cx="9613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原因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05840" y="4004310"/>
            <a:ext cx="614680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97915" y="3973830"/>
            <a:ext cx="3105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3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20" name="直接连接符 19"/>
          <p:cNvCxnSpPr>
            <a:stCxn id="18" idx="5"/>
          </p:cNvCxnSpPr>
          <p:nvPr/>
        </p:nvCxnSpPr>
        <p:spPr>
          <a:xfrm flipV="1">
            <a:off x="1530350" y="4535805"/>
            <a:ext cx="1127125" cy="2540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620520" y="4035425"/>
            <a:ext cx="9613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结果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00735" y="2460625"/>
            <a:ext cx="811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其母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32" name="直接箭头连接符 31"/>
          <p:cNvCxnSpPr/>
          <p:nvPr/>
        </p:nvCxnSpPr>
        <p:spPr>
          <a:xfrm flipV="1">
            <a:off x="1620520" y="2035810"/>
            <a:ext cx="702945" cy="511175"/>
          </a:xfrm>
          <a:prstGeom prst="straightConnector1">
            <a:avLst/>
          </a:prstGeom>
          <a:ln w="41275">
            <a:solidFill>
              <a:srgbClr val="76717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H="1" flipV="1">
            <a:off x="1620520" y="5723255"/>
            <a:ext cx="652780" cy="596265"/>
          </a:xfrm>
          <a:prstGeom prst="straightConnector1">
            <a:avLst/>
          </a:prstGeom>
          <a:ln w="41275">
            <a:solidFill>
              <a:srgbClr val="76717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386965" y="3234055"/>
            <a:ext cx="92259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包惜弱：仁慈善良，从不杀生。温柔体贴，缺乏主见。宠溺孩子。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认识完颜洪烈后，无可奈何同意做了王妃。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386965" y="1823085"/>
            <a:ext cx="94875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李萍：是个标准的家庭妇女，没有文化，没有地位，遭逢家庭巨变，但不向命运屈服，也不枉自菲薄。带着郭靖流亡到蒙古大草原上。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59155" y="5412740"/>
            <a:ext cx="811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其妻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V="1">
            <a:off x="1652270" y="4953635"/>
            <a:ext cx="702945" cy="511175"/>
          </a:xfrm>
          <a:prstGeom prst="straightConnector1">
            <a:avLst/>
          </a:prstGeom>
          <a:ln w="41275">
            <a:solidFill>
              <a:srgbClr val="76717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1670685" y="2808605"/>
            <a:ext cx="652780" cy="596265"/>
          </a:xfrm>
          <a:prstGeom prst="straightConnector1">
            <a:avLst/>
          </a:prstGeom>
          <a:ln w="41275">
            <a:solidFill>
              <a:srgbClr val="76717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386965" y="4725035"/>
            <a:ext cx="94875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黄蓉：集天地灵气而于一身，艳绝天下，冰雪聪明，玲珑剔透。多才多艺，博古通今，精通琴棋书画，厨艺了得。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386965" y="5873115"/>
            <a:ext cx="98037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穆念慈：本性善良，外柔内刚，个性坚强，心地仁慈，却没有主见，很有自己的尊严。对爱情至死不渝，痴心一片，是人间少有的痴情女子。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 decel="100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7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800" decel="100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8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8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8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800" decel="100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800" decel="100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800" decel="100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500"/>
                            </p:stCondLst>
                            <p:childTnLst>
                              <p:par>
                                <p:cTn id="13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  <p:bldP spid="7" grpId="1"/>
      <p:bldP spid="5" grpId="1" animBg="1"/>
      <p:bldP spid="9" grpId="0"/>
      <p:bldP spid="10" grpId="0" animBg="1"/>
      <p:bldP spid="11" grpId="0"/>
      <p:bldP spid="13" grpId="0"/>
      <p:bldP spid="10" grpId="1" animBg="1"/>
      <p:bldP spid="11" grpId="1"/>
      <p:bldP spid="13" grpId="1"/>
      <p:bldP spid="22" grpId="0"/>
      <p:bldP spid="24" grpId="0"/>
      <p:bldP spid="24" grpId="1"/>
      <p:bldP spid="23" grpId="0"/>
      <p:bldP spid="18" grpId="0" animBg="1"/>
      <p:bldP spid="19" grpId="0"/>
      <p:bldP spid="21" grpId="0"/>
      <p:bldP spid="25" grpId="0"/>
      <p:bldP spid="28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5" name="六边形 4"/>
          <p:cNvSpPr/>
          <p:nvPr/>
        </p:nvSpPr>
        <p:spPr>
          <a:xfrm>
            <a:off x="159385" y="13652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20637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1775" y="163830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02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2665" y="21653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人物个性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05840" y="1061720"/>
            <a:ext cx="614680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97915" y="1031240"/>
            <a:ext cx="3105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3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20" name="直接连接符 19"/>
          <p:cNvCxnSpPr>
            <a:stCxn id="18" idx="5"/>
          </p:cNvCxnSpPr>
          <p:nvPr/>
        </p:nvCxnSpPr>
        <p:spPr>
          <a:xfrm flipV="1">
            <a:off x="1530350" y="1592580"/>
            <a:ext cx="1127125" cy="2540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620520" y="1092835"/>
            <a:ext cx="9613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结果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 flipH="1" flipV="1">
            <a:off x="1620520" y="2718435"/>
            <a:ext cx="652780" cy="596265"/>
          </a:xfrm>
          <a:prstGeom prst="straightConnector1">
            <a:avLst/>
          </a:prstGeom>
          <a:ln w="41275">
            <a:solidFill>
              <a:srgbClr val="76717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59155" y="2407920"/>
            <a:ext cx="811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其师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V="1">
            <a:off x="1652270" y="1948815"/>
            <a:ext cx="702945" cy="511175"/>
          </a:xfrm>
          <a:prstGeom prst="straightConnector1">
            <a:avLst/>
          </a:prstGeom>
          <a:ln w="41275">
            <a:solidFill>
              <a:srgbClr val="76717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386965" y="1720215"/>
            <a:ext cx="94875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洪七公（北丐）：贪吃误事、率性而为、精明豁达、不拘小节、有人情味、侠义正直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386965" y="2868295"/>
            <a:ext cx="98037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欧阳锋（西毒）：城府极深，寻常时间，喜怒不形于色，太富心机，下手狠毒。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7799070" y="2239010"/>
            <a:ext cx="1172845" cy="579120"/>
          </a:xfrm>
          <a:prstGeom prst="roundRect">
            <a:avLst/>
          </a:prstGeom>
          <a:noFill/>
          <a:ln w="3492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7573010" y="2294890"/>
            <a:ext cx="15627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死对头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81025" y="4163695"/>
            <a:ext cx="11098530" cy="2244725"/>
          </a:xfrm>
          <a:prstGeom prst="roundRect">
            <a:avLst/>
          </a:prstGeom>
          <a:noFill/>
          <a:ln w="6032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22960" y="4163060"/>
            <a:ext cx="1054671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金庸先生在设立郭靖这个人物的同时，设立了一个与他对立的人物杨康。将这两个人形象塑造的截然不同。通过鲜明的对比，突出了郭靖的单纯刚直，勤奋，爱国，有民族大义。虽然杨康有着贪爱荣华富贵，但是他还是一个有情义的人。所以从不同的角度看同一个人可以看出截然不同的东西。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 decel="100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 decel="100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800" decel="100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800" decel="100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800" decel="100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8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8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8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800" decel="10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8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8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8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bldLvl="0" animBg="1"/>
      <p:bldP spid="7" grpId="1"/>
      <p:bldP spid="5" grpId="1" bldLvl="0" animBg="1"/>
      <p:bldP spid="9" grpId="0"/>
      <p:bldP spid="18" grpId="0" bldLvl="0" animBg="1"/>
      <p:bldP spid="19" grpId="0"/>
      <p:bldP spid="21" grpId="0"/>
      <p:bldP spid="25" grpId="0"/>
      <p:bldP spid="28" grpId="0"/>
      <p:bldP spid="29" grpId="0"/>
      <p:bldP spid="16" grpId="0" animBg="1"/>
      <p:bldP spid="17" grpId="0"/>
      <p:bldP spid="2" grpId="0" animBg="1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5" name="六边形 4"/>
          <p:cNvSpPr/>
          <p:nvPr/>
        </p:nvSpPr>
        <p:spPr>
          <a:xfrm>
            <a:off x="159385" y="13652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20637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1775" y="173990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03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2665" y="21653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华山论剑定五绝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002665" y="1067435"/>
            <a:ext cx="614680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094740" y="1036955"/>
            <a:ext cx="3105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1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1506855" y="1579880"/>
            <a:ext cx="5443855" cy="12065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617345" y="1098550"/>
            <a:ext cx="52381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东邪黄药师——是真名士自风流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5350" y="1978025"/>
            <a:ext cx="1090549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</a:t>
            </a:r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《菜根谭》里有一言，唯大英雄能本色，是真名士自风流，前一句大英雄三字有待商榷不去计较，后面一句倒极是合他。行事任诞，不拘于传统礼教；性格简傲，不囿于世俗凡见；体气清逸，志尚高雅；栖所隐逸，品藻精到。邪、傲、雅融汇相合，便十足十地展现出他迥异于时代的名士人格，尽显其风流，这是因承的魏晋风度，他又不是完全脱离时代的怪胎，反倒镌刻着属于南宋时代的印记，身上有着南宋时人的共同特征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他带着多重面具，深沉的忧世者、深婉的讽世者、含蓄的济世者、激昂的愤世者、孤高的傲世者、沉默的遁世者，读他的邪，他的傲，他的雅，多是崇拜仰慕和欣赏，读他的痴，心里却略微有些心疼，只觉得他那一道青影实是透出一些寂寞萧索的滋味来。自阿衡埋香归去，江湖之大，知我者，再无一人。黄药师有十分才华，我敬他那三分邪气，三分傲气，三分雅气，而独怜他那一分痴情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 decel="100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bldLvl="0" animBg="1"/>
      <p:bldP spid="7" grpId="1"/>
      <p:bldP spid="5" grpId="1" bldLvl="0" animBg="1"/>
      <p:bldP spid="9" grpId="0"/>
      <p:bldP spid="13" grpId="0"/>
      <p:bldP spid="11" grpId="1"/>
      <p:bldP spid="10" grpId="1" bldLvl="0" animBg="1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>
            <a:off x="1002665" y="1067435"/>
            <a:ext cx="614680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094740" y="1036955"/>
            <a:ext cx="3105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2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1506855" y="1569085"/>
            <a:ext cx="6099810" cy="22860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617345" y="1098550"/>
            <a:ext cx="59899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北丐洪七公——口腹难饱，肝胆恒赤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5" name="六边形 4"/>
          <p:cNvSpPr/>
          <p:nvPr/>
        </p:nvSpPr>
        <p:spPr>
          <a:xfrm>
            <a:off x="159385" y="12636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19621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1775" y="165735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03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2665" y="20637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华山论剑定五绝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5350" y="1978025"/>
            <a:ext cx="1090549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如果说黄药师是山间明月，矫矫不群，那么洪七公则是人间烟火，万户见喜。洪七公的出场妙得很，正是未见其人先闻其声的写法，人还未见，只听到一声“撕作三份，鸡屁股给我”，开口便是吃，也不知他从何处冒出。而他退场就更妙了，只留得“我去也”三个字，就不知所踪，油腻腻的三字，也不知是用鸡腿还是猪蹄写成，前后相呼应，如此一写，人物的率性洒脱便跃然纸上了。口腹难饱，他最大的特点就是贪吃，他因贪吃而误事，故自削一指，成九指神丐之名，也正因为吃才得以与靖蓉二人结缘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七公虽口腹难饱，却肝胆恒赤，侠肝义胆，尤为可敬。他在本书中俨然是善之代表，正义的化身。七公作为一帮之主，严格来讲，算不得是一个好帮主，但他知人善用，传位与黄蓉，授功于郭靖，可算清白。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 decel="100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1" grpId="1"/>
      <p:bldP spid="10" grpId="1" bldLvl="0" animBg="1"/>
      <p:bldP spid="6" grpId="1" bldLvl="0" animBg="1"/>
      <p:bldP spid="7" grpId="1"/>
      <p:bldP spid="5" grpId="1" bldLvl="0" animBg="1"/>
      <p:bldP spid="9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" name="图片 13" descr="捕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31750"/>
            <a:ext cx="12190095" cy="6991350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>
            <a:off x="1002665" y="1067435"/>
            <a:ext cx="614680" cy="614680"/>
          </a:xfrm>
          <a:prstGeom prst="ellips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094740" y="1036955"/>
            <a:ext cx="3105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bg1"/>
                </a:solidFill>
              </a:rPr>
              <a:t>3</a:t>
            </a:r>
            <a:endParaRPr lang="en-US" altLang="zh-CN" sz="3600">
              <a:solidFill>
                <a:schemeClr val="bg1"/>
              </a:solidFill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1506855" y="1538605"/>
            <a:ext cx="8672830" cy="53340"/>
          </a:xfrm>
          <a:prstGeom prst="line">
            <a:avLst/>
          </a:prstGeom>
          <a:ln w="28575" cmpd="sng">
            <a:solidFill>
              <a:srgbClr val="76717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617345" y="1098550"/>
            <a:ext cx="88182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南帝一灯大师——情天孽海终窥破，一盏青灯伴古佛</a:t>
            </a:r>
            <a:endParaRPr lang="zh-CN" altLang="en-US" sz="28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5" name="六边形 4"/>
          <p:cNvSpPr/>
          <p:nvPr/>
        </p:nvSpPr>
        <p:spPr>
          <a:xfrm>
            <a:off x="159385" y="126365"/>
            <a:ext cx="772160" cy="718820"/>
          </a:xfrm>
          <a:prstGeom prst="hexagon">
            <a:avLst/>
          </a:prstGeom>
          <a:noFill/>
          <a:ln w="41275" cmpd="sng">
            <a:solidFill>
              <a:srgbClr val="76717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232410" y="196215"/>
            <a:ext cx="626745" cy="578485"/>
          </a:xfrm>
          <a:prstGeom prst="hexagon">
            <a:avLst/>
          </a:prstGeom>
          <a:solidFill>
            <a:srgbClr val="767171"/>
          </a:solidFill>
          <a:ln w="412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1775" y="165735"/>
            <a:ext cx="6997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03</a:t>
            </a:r>
            <a:endParaRPr lang="en-US" altLang="zh-CN" sz="36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2665" y="206375"/>
            <a:ext cx="31457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华山论剑定五绝</a:t>
            </a:r>
            <a:endParaRPr lang="zh-CN" altLang="en-US" sz="32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95350" y="1978025"/>
            <a:ext cx="1090549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</a:t>
            </a:r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前面说黄药师若山间明月，洪七公如人间烟火，那么南帝则是禅宇青灯。还未看神雕，仅以射雕为论，他的人生分两段，前半生贵为一方国主，武功超群，风光无限，直至老顽童和瑛姑的一段情始。南帝本想大方地做个顺水人情撮合了二人，只是有两点没想到，一是老顽童竟拒而不受，飘然而去。二是自己一向不近女色，看到瑛姑情根深种竟然激发了心里的爱意，也可以说是妒意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由爱故生妒，南帝心里头的妒火最终浇灭了他的慈悲之心，也终于酿成了一场无可挽回的大错。不过，以我来看，南帝彼时毕竟不是真佛，只是一个有着爱憎情愁的正常人，更是君威深重的帝王，他的一系列反应实在人情之中，换个人也未必能做到他这样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  <a:p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    经此一事，南帝苦思几日，终于看</a:t>
            </a:r>
            <a:r>
              <a:rPr lang="zh-CN" altLang="en-US" sz="2400" b="1">
                <a:solidFill>
                  <a:srgbClr val="767171"/>
                </a:solidFill>
                <a:latin typeface="黑体" panose="02010609060101010101" charset="-122"/>
                <a:ea typeface="黑体" panose="02010609060101010101" charset="-122"/>
              </a:rPr>
              <a:t>破，遁入空门。南帝不复，以一灯大师面目出现在读者视野中的他，如青灯般温和，如古佛般慈蔼，曾经的爱恨痴缠连同问鼎天下第一的心思一并化为檀案飞烟。</a:t>
            </a:r>
            <a:endParaRPr lang="zh-CN" altLang="en-US" sz="2400" b="1">
              <a:solidFill>
                <a:srgbClr val="76717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800" decel="100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1" grpId="1"/>
      <p:bldP spid="10" grpId="1" bldLvl="0" animBg="1"/>
      <p:bldP spid="6" grpId="1" bldLvl="0" animBg="1"/>
      <p:bldP spid="7" grpId="1"/>
      <p:bldP spid="5" grpId="1" bldLvl="0" animBg="1"/>
      <p:bldP spid="9" grpId="0"/>
      <p:bldP spid="8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3246</Words>
  <Application>WPS 演示</Application>
  <PresentationFormat>宽屏</PresentationFormat>
  <Paragraphs>167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9" baseType="lpstr">
      <vt:lpstr>Arial</vt:lpstr>
      <vt:lpstr>宋体</vt:lpstr>
      <vt:lpstr>Wingdings</vt:lpstr>
      <vt:lpstr>微软雅黑 Light</vt:lpstr>
      <vt:lpstr>微软雅黑</vt:lpstr>
      <vt:lpstr>文鼎行楷碑体_B</vt:lpstr>
      <vt:lpstr>Seijaku</vt:lpstr>
      <vt:lpstr>方正兰亭粗黑_GBK</vt:lpstr>
      <vt:lpstr>黑体</vt:lpstr>
      <vt:lpstr>Arial Unicode MS</vt:lpstr>
      <vt:lpstr>Calibri</vt:lpstr>
      <vt:lpstr>字体管家胖丫儿</vt:lpstr>
      <vt:lpstr>字体管家娜娜体</vt:lpstr>
      <vt:lpstr>锐字工房云字库舒体GBK</vt:lpstr>
      <vt:lpstr>方正汉简简体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初二(18)班《射雕英雄传》读后交流</dc:subject>
  <dc:creator>初二(18)班</dc:creator>
  <dcterms:created xsi:type="dcterms:W3CDTF">2017-08-03T09:01:00Z</dcterms:created>
  <dcterms:modified xsi:type="dcterms:W3CDTF">2018-02-25T04:43:18Z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